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a:t>نظرية النظم</a:t>
            </a:r>
            <a:r>
              <a:rPr lang="en-US" b="1" u="sng" dirty="0"/>
              <a:t> Systems Theory</a:t>
            </a:r>
            <a:r>
              <a:rPr lang="en-US" dirty="0"/>
              <a:t/>
            </a:r>
            <a:br>
              <a:rPr lang="en-US" dirty="0"/>
            </a:br>
            <a:endParaRPr lang="ar-JO" dirty="0"/>
          </a:p>
        </p:txBody>
      </p:sp>
      <p:sp>
        <p:nvSpPr>
          <p:cNvPr id="3" name="عنصر نائب للمحتوى 2"/>
          <p:cNvSpPr>
            <a:spLocks noGrp="1"/>
          </p:cNvSpPr>
          <p:nvPr>
            <p:ph idx="1"/>
          </p:nvPr>
        </p:nvSpPr>
        <p:spPr/>
        <p:txBody>
          <a:bodyPr>
            <a:normAutofit fontScale="77500" lnSpcReduction="20000"/>
          </a:bodyPr>
          <a:lstStyle/>
          <a:p>
            <a:r>
              <a:rPr lang="ar-SA" dirty="0" smtClean="0"/>
              <a:t>تُعني </a:t>
            </a:r>
            <a:r>
              <a:rPr lang="ar-SA" dirty="0"/>
              <a:t>نظرية النظم بتحديد مجموعة من العناصر وإيجاد نوع من العلاقات بينها. وتتمثل هذه العناصر بما يلي</a:t>
            </a:r>
            <a:r>
              <a:rPr lang="en-US" dirty="0"/>
              <a:t>:</a:t>
            </a:r>
          </a:p>
          <a:p>
            <a:r>
              <a:rPr lang="ar-SA" b="1" dirty="0"/>
              <a:t>أولاً: النظام ومكوناته</a:t>
            </a:r>
            <a:r>
              <a:rPr lang="en-US" b="1" dirty="0"/>
              <a:t> System and its Componests</a:t>
            </a:r>
            <a:endParaRPr lang="en-US" dirty="0"/>
          </a:p>
          <a:p>
            <a:r>
              <a:rPr lang="ar-SA" dirty="0"/>
              <a:t>يعرّف النظام، كما ذكر سابقاً، بأنه " مجموعة من العناصر المرتبطة معاً ضمن نظام اتصال معين لتحقيق هدف أو أهداف معينة. وأن هناك نظماً كلية ونظماً فرعية</a:t>
            </a:r>
            <a:r>
              <a:rPr lang="en-US" dirty="0"/>
              <a:t>. </a:t>
            </a:r>
            <a:r>
              <a:rPr lang="ar-SA" dirty="0"/>
              <a:t>وتتكون وحدات النظام من وحدات الإدخال ووحدات المعالجة ووحدات الإخراج التي تعمل معاً لتشكل وظيفة كلية للنظام</a:t>
            </a:r>
            <a:r>
              <a:rPr lang="en-US" dirty="0"/>
              <a:t>.</a:t>
            </a:r>
          </a:p>
          <a:p>
            <a:r>
              <a:rPr lang="en-US" dirty="0"/>
              <a:t> </a:t>
            </a:r>
          </a:p>
          <a:p>
            <a:r>
              <a:rPr lang="ar-SA" b="1" dirty="0"/>
              <a:t>ثانياً: بيئة النظام</a:t>
            </a:r>
            <a:r>
              <a:rPr lang="en-US" b="1" dirty="0"/>
              <a:t> Systen Environment</a:t>
            </a:r>
            <a:endParaRPr lang="en-US" dirty="0"/>
          </a:p>
          <a:p>
            <a:r>
              <a:rPr lang="ar-SA" dirty="0"/>
              <a:t>تعدّ طبيعة بيئة النظام الداخلية والخارجية ومدى تفاعل النظام مع هذه البيئة من أهم العوامل المؤثرة على نجاحه وتحقيقه لأهدافه المرسومة. إذ تتخذ أهداف النظام تبعاً لطبيعة التفاعل الناشيء بين النظام وبيئته</a:t>
            </a:r>
            <a:r>
              <a:rPr lang="en-US" dirty="0" smtClean="0"/>
              <a:t>.</a:t>
            </a:r>
            <a:endParaRPr lang="en-US" dirty="0"/>
          </a:p>
        </p:txBody>
      </p:sp>
    </p:spTree>
    <p:extLst>
      <p:ext uri="{BB962C8B-B14F-4D97-AF65-F5344CB8AC3E}">
        <p14:creationId xmlns:p14="http://schemas.microsoft.com/office/powerpoint/2010/main" val="757722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85000" lnSpcReduction="20000"/>
          </a:bodyPr>
          <a:lstStyle/>
          <a:p>
            <a:r>
              <a:rPr lang="ar-SA" b="1" dirty="0"/>
              <a:t>ثالثاً: مستخدمو النظام</a:t>
            </a:r>
            <a:r>
              <a:rPr lang="en-US" b="1" dirty="0"/>
              <a:t> User</a:t>
            </a:r>
            <a:endParaRPr lang="en-US" dirty="0"/>
          </a:p>
          <a:p>
            <a:r>
              <a:rPr lang="ar-SA" dirty="0"/>
              <a:t>وهم مجموعة المستفيدين ( أشخاص ودوائر وهيئات ) من الوظائف النهائية للنظام. ويقسم هؤلاء إلى قسمين هما</a:t>
            </a:r>
            <a:r>
              <a:rPr lang="en-US" dirty="0"/>
              <a:t>:</a:t>
            </a:r>
          </a:p>
          <a:p>
            <a:r>
              <a:rPr lang="ar-SA" dirty="0"/>
              <a:t>أ) مستخدمو النظام داخلياً</a:t>
            </a:r>
            <a:r>
              <a:rPr lang="en-US" dirty="0"/>
              <a:t>:</a:t>
            </a:r>
          </a:p>
          <a:p>
            <a:r>
              <a:rPr lang="ar-SA" dirty="0"/>
              <a:t>وهم مجموعة الأشخاص والجهات المستفيدة من وظائف النظام داخل المؤسسة التي يعمل فيها النظام ( مثال: الموظفون، والأقسام، والدوائر، ومشغّلو النظام، والقائمون على صيانة النظام وتحديثه وتشغيله ، وغيرهم ) </a:t>
            </a:r>
            <a:r>
              <a:rPr lang="en-US" dirty="0"/>
              <a:t>.</a:t>
            </a:r>
          </a:p>
          <a:p>
            <a:r>
              <a:rPr lang="ar-SA" dirty="0"/>
              <a:t>ب) مستخدمو النظام خارجياً</a:t>
            </a:r>
            <a:r>
              <a:rPr lang="en-US" dirty="0"/>
              <a:t>:</a:t>
            </a:r>
          </a:p>
          <a:p>
            <a:r>
              <a:rPr lang="ar-SA" dirty="0"/>
              <a:t>وهم مجموعة المستفيدين ( أشخاص ودوائر وهيئات ) من خدمات النظام خارج المؤسسة التي يعمل فيها النظام. (أمثلة: مؤسسة الضمان الاجتماعي، ديوان المحاسبة ) </a:t>
            </a:r>
            <a:r>
              <a:rPr lang="en-US" dirty="0"/>
              <a:t>.</a:t>
            </a:r>
          </a:p>
          <a:p>
            <a:endParaRPr lang="ar-JO" dirty="0"/>
          </a:p>
        </p:txBody>
      </p:sp>
    </p:spTree>
    <p:extLst>
      <p:ext uri="{BB962C8B-B14F-4D97-AF65-F5344CB8AC3E}">
        <p14:creationId xmlns:p14="http://schemas.microsoft.com/office/powerpoint/2010/main" val="383344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ar-SA" b="1" dirty="0"/>
              <a:t>رابعاً دورة حياة النظام </a:t>
            </a:r>
            <a:r>
              <a:rPr lang="en-US" b="1" dirty="0"/>
              <a:t>Life Cycle</a:t>
            </a:r>
            <a:endParaRPr lang="en-US" dirty="0"/>
          </a:p>
          <a:p>
            <a:r>
              <a:rPr lang="ar-SA" dirty="0"/>
              <a:t>لكل نظام دورة حياة، تبدأ من تاريخ محدد وتنتهي كلياً أو جزئياً في تاريخ محدد ويمكن تلخيص مراحل هذه الدورة والتي سنأتي على ذكرها بشيء من التفصيل لاحقاً بالآتي</a:t>
            </a:r>
            <a:r>
              <a:rPr lang="en-US" dirty="0"/>
              <a:t>:</a:t>
            </a:r>
          </a:p>
          <a:p>
            <a:r>
              <a:rPr lang="en-US" dirty="0"/>
              <a:t>1- </a:t>
            </a:r>
            <a:r>
              <a:rPr lang="ar-SA" dirty="0"/>
              <a:t>الشعور بمشكلات النظام القديم وضرورة إحلال النظام الجديد محله</a:t>
            </a:r>
            <a:r>
              <a:rPr lang="en-US" dirty="0"/>
              <a:t>.</a:t>
            </a:r>
          </a:p>
          <a:p>
            <a:r>
              <a:rPr lang="en-US" dirty="0"/>
              <a:t>2- </a:t>
            </a:r>
            <a:r>
              <a:rPr lang="ar-SA" dirty="0"/>
              <a:t>تحديد أهداف النظام الجديد</a:t>
            </a:r>
            <a:r>
              <a:rPr lang="en-US" dirty="0"/>
              <a:t>.</a:t>
            </a:r>
          </a:p>
          <a:p>
            <a:r>
              <a:rPr lang="en-US" dirty="0"/>
              <a:t>3- </a:t>
            </a:r>
            <a:r>
              <a:rPr lang="ar-SA" dirty="0"/>
              <a:t>الدراسة الأولية للنظام الجديد</a:t>
            </a:r>
            <a:r>
              <a:rPr lang="en-US" dirty="0"/>
              <a:t>.</a:t>
            </a:r>
          </a:p>
          <a:p>
            <a:r>
              <a:rPr lang="en-US" dirty="0"/>
              <a:t>4- </a:t>
            </a:r>
            <a:r>
              <a:rPr lang="ar-SA" dirty="0"/>
              <a:t>دراسة الجدوى الاقتصادية للنظام الجديد  واعتمادها</a:t>
            </a:r>
            <a:r>
              <a:rPr lang="en-US" dirty="0"/>
              <a:t>.</a:t>
            </a:r>
          </a:p>
          <a:p>
            <a:r>
              <a:rPr lang="en-US" dirty="0"/>
              <a:t>5- </a:t>
            </a:r>
            <a:r>
              <a:rPr lang="ar-SA" dirty="0"/>
              <a:t>جمع البيانات وتحليلها ( مدخلات، إجراءات، مخرجات، وتغذية راجعة</a:t>
            </a:r>
            <a:r>
              <a:rPr lang="en-US" dirty="0"/>
              <a:t> ).</a:t>
            </a:r>
          </a:p>
          <a:p>
            <a:r>
              <a:rPr lang="en-US" dirty="0"/>
              <a:t>6- </a:t>
            </a:r>
            <a:r>
              <a:rPr lang="ar-SA" dirty="0"/>
              <a:t>تصميم النظام</a:t>
            </a:r>
            <a:r>
              <a:rPr lang="en-US" dirty="0"/>
              <a:t>.</a:t>
            </a:r>
          </a:p>
          <a:p>
            <a:r>
              <a:rPr lang="en-US" dirty="0"/>
              <a:t>7- </a:t>
            </a:r>
            <a:r>
              <a:rPr lang="ar-SA" dirty="0"/>
              <a:t>فحص النظام</a:t>
            </a:r>
            <a:r>
              <a:rPr lang="en-US" dirty="0"/>
              <a:t>.</a:t>
            </a:r>
          </a:p>
          <a:p>
            <a:r>
              <a:rPr lang="en-US" dirty="0"/>
              <a:t>8- </a:t>
            </a:r>
            <a:r>
              <a:rPr lang="ar-SA" dirty="0"/>
              <a:t>تطبيق النظام وصيانته ( وتشمل تدريب العاملين على النظام</a:t>
            </a:r>
            <a:r>
              <a:rPr lang="en-US" dirty="0"/>
              <a:t> ).</a:t>
            </a:r>
          </a:p>
          <a:p>
            <a:r>
              <a:rPr lang="en-US" dirty="0"/>
              <a:t>9- </a:t>
            </a:r>
            <a:r>
              <a:rPr lang="ar-SA" dirty="0"/>
              <a:t>توثيق النظام</a:t>
            </a:r>
            <a:r>
              <a:rPr lang="en-US"/>
              <a:t>.</a:t>
            </a:r>
          </a:p>
          <a:p>
            <a:endParaRPr lang="ar-JO"/>
          </a:p>
        </p:txBody>
      </p:sp>
    </p:spTree>
    <p:extLst>
      <p:ext uri="{BB962C8B-B14F-4D97-AF65-F5344CB8AC3E}">
        <p14:creationId xmlns:p14="http://schemas.microsoft.com/office/powerpoint/2010/main" val="205119915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247</Words>
  <Application>Microsoft Office PowerPoint</Application>
  <PresentationFormat>عرض على الشاشة (3:4)‏</PresentationFormat>
  <Paragraphs>24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نظرية النظم Systems Theory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النظم Systems Theory </dc:title>
  <dc:creator>gega</dc:creator>
  <cp:lastModifiedBy>gega</cp:lastModifiedBy>
  <cp:revision>1</cp:revision>
  <dcterms:created xsi:type="dcterms:W3CDTF">2019-12-17T13:03:25Z</dcterms:created>
  <dcterms:modified xsi:type="dcterms:W3CDTF">2019-12-17T13:05:48Z</dcterms:modified>
</cp:coreProperties>
</file>